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B562C-AF62-40EB-98EA-63CDD7B33E03}" type="doc">
      <dgm:prSet loTypeId="urn:microsoft.com/office/officeart/2005/8/layout/arrow2" loCatId="process" qsTypeId="urn:microsoft.com/office/officeart/2005/8/quickstyle/simple1" qsCatId="simple" csTypeId="urn:microsoft.com/office/officeart/2005/8/colors/accent4_4" csCatId="accent4" phldr="1"/>
      <dgm:spPr/>
    </dgm:pt>
    <dgm:pt modelId="{C2FFCCEC-0DD8-48AA-A51E-C98DEE59CF34}">
      <dgm:prSet phldrT="[Text]" custT="1"/>
      <dgm:spPr/>
      <dgm:t>
        <a:bodyPr/>
        <a:lstStyle/>
        <a:p>
          <a:pPr algn="ctr"/>
          <a:r>
            <a:rPr lang="en-AU" sz="2400" dirty="0" smtClean="0">
              <a:latin typeface="Aller" pitchFamily="2" charset="0"/>
            </a:rPr>
            <a:t>FSNLC’s vision is of a connected and empowered community in which people have the opportunity to live fulfilling lives through learning, engagement and participation.</a:t>
          </a:r>
          <a:endParaRPr lang="en-AU" sz="2400" dirty="0">
            <a:latin typeface="Aller" pitchFamily="2" charset="0"/>
          </a:endParaRPr>
        </a:p>
      </dgm:t>
    </dgm:pt>
    <dgm:pt modelId="{ECF4FF1E-2C60-4E79-B80F-FF11FD6473EE}" type="parTrans" cxnId="{71397769-1453-4467-B90A-E800924DAEEB}">
      <dgm:prSet/>
      <dgm:spPr/>
      <dgm:t>
        <a:bodyPr/>
        <a:lstStyle/>
        <a:p>
          <a:endParaRPr lang="en-AU"/>
        </a:p>
      </dgm:t>
    </dgm:pt>
    <dgm:pt modelId="{BF6C01AA-A6D1-4CFE-931B-ADBF84EC7623}" type="sibTrans" cxnId="{71397769-1453-4467-B90A-E800924DAEEB}">
      <dgm:prSet/>
      <dgm:spPr/>
      <dgm:t>
        <a:bodyPr/>
        <a:lstStyle/>
        <a:p>
          <a:endParaRPr lang="en-AU"/>
        </a:p>
      </dgm:t>
    </dgm:pt>
    <dgm:pt modelId="{B0BB4C35-233D-4B96-8BAF-AFEA1E47E17C}" type="pres">
      <dgm:prSet presAssocID="{2F8B562C-AF62-40EB-98EA-63CDD7B33E03}" presName="arrowDiagram" presStyleCnt="0">
        <dgm:presLayoutVars>
          <dgm:chMax val="5"/>
          <dgm:dir/>
          <dgm:resizeHandles val="exact"/>
        </dgm:presLayoutVars>
      </dgm:prSet>
      <dgm:spPr/>
    </dgm:pt>
    <dgm:pt modelId="{E30B510F-9714-43AE-AFEA-1310978FDF37}" type="pres">
      <dgm:prSet presAssocID="{2F8B562C-AF62-40EB-98EA-63CDD7B33E03}" presName="arrow" presStyleLbl="bgShp" presStyleIdx="0" presStyleCnt="1" custLinFactNeighborX="6853" custLinFactNeighborY="-1772"/>
      <dgm:spPr/>
    </dgm:pt>
    <dgm:pt modelId="{7EC4A410-01A5-402F-82F6-6BB373194E27}" type="pres">
      <dgm:prSet presAssocID="{2F8B562C-AF62-40EB-98EA-63CDD7B33E03}" presName="arrowDiagram1" presStyleCnt="0">
        <dgm:presLayoutVars>
          <dgm:bulletEnabled val="1"/>
        </dgm:presLayoutVars>
      </dgm:prSet>
      <dgm:spPr/>
    </dgm:pt>
    <dgm:pt modelId="{8A982C1C-ECE8-4778-A967-D066A734BB0C}" type="pres">
      <dgm:prSet presAssocID="{C2FFCCEC-0DD8-48AA-A51E-C98DEE59CF34}" presName="bullet1" presStyleLbl="node1" presStyleIdx="0" presStyleCnt="1"/>
      <dgm:spPr/>
    </dgm:pt>
    <dgm:pt modelId="{EDC325A4-4E98-444B-86C8-E8702F5C3D6A}" type="pres">
      <dgm:prSet presAssocID="{C2FFCCEC-0DD8-48AA-A51E-C98DEE59CF34}" presName="textBox1" presStyleLbl="revTx" presStyleIdx="0" presStyleCnt="1" custScaleX="254525" custScaleY="59482" custLinFactNeighborX="-10074" custLinFactNeighborY="426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E444515-A45D-43B7-AE6E-1A55C2F3C410}" type="presOf" srcId="{2F8B562C-AF62-40EB-98EA-63CDD7B33E03}" destId="{B0BB4C35-233D-4B96-8BAF-AFEA1E47E17C}" srcOrd="0" destOrd="0" presId="urn:microsoft.com/office/officeart/2005/8/layout/arrow2"/>
    <dgm:cxn modelId="{71397769-1453-4467-B90A-E800924DAEEB}" srcId="{2F8B562C-AF62-40EB-98EA-63CDD7B33E03}" destId="{C2FFCCEC-0DD8-48AA-A51E-C98DEE59CF34}" srcOrd="0" destOrd="0" parTransId="{ECF4FF1E-2C60-4E79-B80F-FF11FD6473EE}" sibTransId="{BF6C01AA-A6D1-4CFE-931B-ADBF84EC7623}"/>
    <dgm:cxn modelId="{EAEE793A-E40F-4FFA-AF91-C7A39418ABD9}" type="presOf" srcId="{C2FFCCEC-0DD8-48AA-A51E-C98DEE59CF34}" destId="{EDC325A4-4E98-444B-86C8-E8702F5C3D6A}" srcOrd="0" destOrd="0" presId="urn:microsoft.com/office/officeart/2005/8/layout/arrow2"/>
    <dgm:cxn modelId="{7E323A9D-1895-401A-8860-E6A4BF7FD365}" type="presParOf" srcId="{B0BB4C35-233D-4B96-8BAF-AFEA1E47E17C}" destId="{E30B510F-9714-43AE-AFEA-1310978FDF37}" srcOrd="0" destOrd="0" presId="urn:microsoft.com/office/officeart/2005/8/layout/arrow2"/>
    <dgm:cxn modelId="{2689DE04-A8E4-4A67-8B50-26EC8C1BE87D}" type="presParOf" srcId="{B0BB4C35-233D-4B96-8BAF-AFEA1E47E17C}" destId="{7EC4A410-01A5-402F-82F6-6BB373194E27}" srcOrd="1" destOrd="0" presId="urn:microsoft.com/office/officeart/2005/8/layout/arrow2"/>
    <dgm:cxn modelId="{43B11680-D912-4674-BCDF-DBC741AF135E}" type="presParOf" srcId="{7EC4A410-01A5-402F-82F6-6BB373194E27}" destId="{8A982C1C-ECE8-4778-A967-D066A734BB0C}" srcOrd="0" destOrd="0" presId="urn:microsoft.com/office/officeart/2005/8/layout/arrow2"/>
    <dgm:cxn modelId="{71723B4E-79FA-48BA-934D-ADE1DCFC16FD}" type="presParOf" srcId="{7EC4A410-01A5-402F-82F6-6BB373194E27}" destId="{EDC325A4-4E98-444B-86C8-E8702F5C3D6A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1697E-B854-44B6-AD96-F0ACC7D16563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AU"/>
        </a:p>
      </dgm:t>
    </dgm:pt>
    <dgm:pt modelId="{2630A850-4D10-4C68-BE24-5D614693A260}">
      <dgm:prSet phldrT="[Text]"/>
      <dgm:spPr/>
      <dgm:t>
        <a:bodyPr/>
        <a:lstStyle/>
        <a:p>
          <a:r>
            <a:rPr lang="en-AU" b="1" dirty="0" smtClean="0"/>
            <a:t>LEARN </a:t>
          </a:r>
          <a:endParaRPr lang="en-AU" dirty="0"/>
        </a:p>
      </dgm:t>
    </dgm:pt>
    <dgm:pt modelId="{353A6573-ADD3-4F1E-8F00-6EF3C71D8F3C}" type="parTrans" cxnId="{24BE5107-07B7-493B-A028-B132154A3CDC}">
      <dgm:prSet/>
      <dgm:spPr/>
      <dgm:t>
        <a:bodyPr/>
        <a:lstStyle/>
        <a:p>
          <a:endParaRPr lang="en-AU"/>
        </a:p>
      </dgm:t>
    </dgm:pt>
    <dgm:pt modelId="{BC31B831-3B6F-41A8-A510-87CD6399C2E4}" type="sibTrans" cxnId="{24BE5107-07B7-493B-A028-B132154A3CDC}">
      <dgm:prSet/>
      <dgm:spPr/>
      <dgm:t>
        <a:bodyPr/>
        <a:lstStyle/>
        <a:p>
          <a:endParaRPr lang="en-AU"/>
        </a:p>
      </dgm:t>
    </dgm:pt>
    <dgm:pt modelId="{C97F4C73-F553-43D9-80AF-D75FE2325C5B}">
      <dgm:prSet phldrT="[Text]" custT="1"/>
      <dgm:spPr/>
      <dgm:t>
        <a:bodyPr/>
        <a:lstStyle/>
        <a:p>
          <a:r>
            <a:rPr lang="en-AU" sz="2400" dirty="0" smtClean="0"/>
            <a:t>through quality, affordable needs-based education and training</a:t>
          </a:r>
          <a:endParaRPr lang="en-AU" sz="2400" dirty="0"/>
        </a:p>
      </dgm:t>
    </dgm:pt>
    <dgm:pt modelId="{D2F2175F-2C99-44A6-96C6-A92A9154EE4C}" type="parTrans" cxnId="{0244938B-AE55-4C0E-B483-76A0504C086E}">
      <dgm:prSet/>
      <dgm:spPr/>
      <dgm:t>
        <a:bodyPr/>
        <a:lstStyle/>
        <a:p>
          <a:endParaRPr lang="en-AU"/>
        </a:p>
      </dgm:t>
    </dgm:pt>
    <dgm:pt modelId="{F37D5444-6E62-4664-B2DC-F28684A1B780}" type="sibTrans" cxnId="{0244938B-AE55-4C0E-B483-76A0504C086E}">
      <dgm:prSet/>
      <dgm:spPr/>
      <dgm:t>
        <a:bodyPr/>
        <a:lstStyle/>
        <a:p>
          <a:endParaRPr lang="en-AU"/>
        </a:p>
      </dgm:t>
    </dgm:pt>
    <dgm:pt modelId="{CEC1B639-22E6-4D4E-BB33-2312AB115711}">
      <dgm:prSet phldrT="[Text]"/>
      <dgm:spPr/>
      <dgm:t>
        <a:bodyPr/>
        <a:lstStyle/>
        <a:p>
          <a:r>
            <a:rPr lang="en-AU" b="1" dirty="0" smtClean="0"/>
            <a:t>ENGAGE</a:t>
          </a:r>
          <a:endParaRPr lang="en-AU" dirty="0"/>
        </a:p>
      </dgm:t>
    </dgm:pt>
    <dgm:pt modelId="{684D1F5B-0CB2-47BE-A64D-1A3E21B34762}" type="parTrans" cxnId="{F0C714E0-593C-44C7-BD33-C745A6DDB303}">
      <dgm:prSet/>
      <dgm:spPr/>
      <dgm:t>
        <a:bodyPr/>
        <a:lstStyle/>
        <a:p>
          <a:endParaRPr lang="en-AU"/>
        </a:p>
      </dgm:t>
    </dgm:pt>
    <dgm:pt modelId="{BA2FCEAC-F8C1-46C4-B8BC-016618EB7CC0}" type="sibTrans" cxnId="{F0C714E0-593C-44C7-BD33-C745A6DDB303}">
      <dgm:prSet/>
      <dgm:spPr/>
      <dgm:t>
        <a:bodyPr/>
        <a:lstStyle/>
        <a:p>
          <a:endParaRPr lang="en-AU"/>
        </a:p>
      </dgm:t>
    </dgm:pt>
    <dgm:pt modelId="{0A895490-DF1C-45A0-8183-48DB2D48AE1E}">
      <dgm:prSet phldrT="[Text]" custT="1"/>
      <dgm:spPr/>
      <dgm:t>
        <a:bodyPr/>
        <a:lstStyle/>
        <a:p>
          <a:r>
            <a:rPr lang="en-AU" sz="2400" dirty="0" smtClean="0"/>
            <a:t>through networks, information sharing and referrals  </a:t>
          </a:r>
          <a:endParaRPr lang="en-AU" sz="2400" dirty="0"/>
        </a:p>
      </dgm:t>
    </dgm:pt>
    <dgm:pt modelId="{B250F9FA-A963-4527-8CB1-81DCECA7F550}" type="parTrans" cxnId="{69D077F8-A3AC-45B9-8EC1-FEA0CF206DAB}">
      <dgm:prSet/>
      <dgm:spPr/>
      <dgm:t>
        <a:bodyPr/>
        <a:lstStyle/>
        <a:p>
          <a:endParaRPr lang="en-AU"/>
        </a:p>
      </dgm:t>
    </dgm:pt>
    <dgm:pt modelId="{BFC608C2-C780-443A-956D-359B01B4DB1C}" type="sibTrans" cxnId="{69D077F8-A3AC-45B9-8EC1-FEA0CF206DAB}">
      <dgm:prSet/>
      <dgm:spPr/>
      <dgm:t>
        <a:bodyPr/>
        <a:lstStyle/>
        <a:p>
          <a:endParaRPr lang="en-AU"/>
        </a:p>
      </dgm:t>
    </dgm:pt>
    <dgm:pt modelId="{06AE6AE6-5643-4F8A-8D0D-CA154E72F647}">
      <dgm:prSet phldrT="[Text]"/>
      <dgm:spPr/>
      <dgm:t>
        <a:bodyPr/>
        <a:lstStyle/>
        <a:p>
          <a:r>
            <a:rPr lang="en-AU" b="1" dirty="0" smtClean="0"/>
            <a:t>PARTICIPATE</a:t>
          </a:r>
          <a:endParaRPr lang="en-AU" dirty="0"/>
        </a:p>
      </dgm:t>
    </dgm:pt>
    <dgm:pt modelId="{420EA098-A2DB-4295-82CC-FF5989C50D06}" type="parTrans" cxnId="{B80CD8B2-7D2C-4DC6-A589-39B3B9D25135}">
      <dgm:prSet/>
      <dgm:spPr/>
      <dgm:t>
        <a:bodyPr/>
        <a:lstStyle/>
        <a:p>
          <a:endParaRPr lang="en-AU"/>
        </a:p>
      </dgm:t>
    </dgm:pt>
    <dgm:pt modelId="{F0386533-FD64-44C8-87EF-BC19AFB35890}" type="sibTrans" cxnId="{B80CD8B2-7D2C-4DC6-A589-39B3B9D25135}">
      <dgm:prSet/>
      <dgm:spPr/>
      <dgm:t>
        <a:bodyPr/>
        <a:lstStyle/>
        <a:p>
          <a:endParaRPr lang="en-AU"/>
        </a:p>
      </dgm:t>
    </dgm:pt>
    <dgm:pt modelId="{E0EA2C62-52DE-4009-ABFA-7AF969739696}">
      <dgm:prSet phldrT="[Text]" custT="1"/>
      <dgm:spPr/>
      <dgm:t>
        <a:bodyPr/>
        <a:lstStyle/>
        <a:p>
          <a:r>
            <a:rPr lang="en-AU" sz="2400" dirty="0" smtClean="0"/>
            <a:t>through active involvement in community initiatives and activities</a:t>
          </a:r>
          <a:endParaRPr lang="en-AU" sz="2400" dirty="0"/>
        </a:p>
      </dgm:t>
    </dgm:pt>
    <dgm:pt modelId="{A556A534-BEA0-4182-8D4F-EECBE437B3F6}" type="parTrans" cxnId="{CEAA0A73-5594-4FB3-AC2E-EDBD25BB88B2}">
      <dgm:prSet/>
      <dgm:spPr/>
      <dgm:t>
        <a:bodyPr/>
        <a:lstStyle/>
        <a:p>
          <a:endParaRPr lang="en-AU"/>
        </a:p>
      </dgm:t>
    </dgm:pt>
    <dgm:pt modelId="{A44B7FF6-880D-42B4-815F-F2158D2D64E7}" type="sibTrans" cxnId="{CEAA0A73-5594-4FB3-AC2E-EDBD25BB88B2}">
      <dgm:prSet/>
      <dgm:spPr/>
      <dgm:t>
        <a:bodyPr/>
        <a:lstStyle/>
        <a:p>
          <a:endParaRPr lang="en-AU"/>
        </a:p>
      </dgm:t>
    </dgm:pt>
    <dgm:pt modelId="{788E1DE1-C004-4B3D-9B4A-7FF63121996E}" type="pres">
      <dgm:prSet presAssocID="{2251697E-B854-44B6-AD96-F0ACC7D16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411D10C-4B5D-4130-B438-1D3A93046F0B}" type="pres">
      <dgm:prSet presAssocID="{2630A850-4D10-4C68-BE24-5D614693A260}" presName="composite" presStyleCnt="0"/>
      <dgm:spPr/>
    </dgm:pt>
    <dgm:pt modelId="{4635948B-AF60-47C1-B67E-6529CB268D5F}" type="pres">
      <dgm:prSet presAssocID="{2630A850-4D10-4C68-BE24-5D614693A260}" presName="parentText" presStyleLbl="alignNode1" presStyleIdx="0" presStyleCnt="3" custLinFactNeighborX="-12564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D3A2774-59EC-49A8-8F57-F6743D0EF1BA}" type="pres">
      <dgm:prSet presAssocID="{2630A850-4D10-4C68-BE24-5D614693A260}" presName="descendantText" presStyleLbl="alignAcc1" presStyleIdx="0" presStyleCnt="3" custLinFactNeighborX="4072" custLinFactNeighborY="-4471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D5DD51F-21C2-40CD-87C2-6F8DDFA168BC}" type="pres">
      <dgm:prSet presAssocID="{BC31B831-3B6F-41A8-A510-87CD6399C2E4}" presName="sp" presStyleCnt="0"/>
      <dgm:spPr/>
    </dgm:pt>
    <dgm:pt modelId="{B8FCC2F7-F864-4A9A-A21F-0E3D733CAEC1}" type="pres">
      <dgm:prSet presAssocID="{CEC1B639-22E6-4D4E-BB33-2312AB115711}" presName="composite" presStyleCnt="0"/>
      <dgm:spPr/>
    </dgm:pt>
    <dgm:pt modelId="{0BBC712E-A2C4-440A-A2CF-36B724C6C064}" type="pres">
      <dgm:prSet presAssocID="{CEC1B639-22E6-4D4E-BB33-2312AB11571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1BB60A2-C21D-4741-9766-5E2219D0BA75}" type="pres">
      <dgm:prSet presAssocID="{CEC1B639-22E6-4D4E-BB33-2312AB11571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D55180-C9A0-4982-B5B5-DA8722C21034}" type="pres">
      <dgm:prSet presAssocID="{BA2FCEAC-F8C1-46C4-B8BC-016618EB7CC0}" presName="sp" presStyleCnt="0"/>
      <dgm:spPr/>
    </dgm:pt>
    <dgm:pt modelId="{41770233-41A3-446E-9BE6-68CEE2853550}" type="pres">
      <dgm:prSet presAssocID="{06AE6AE6-5643-4F8A-8D0D-CA154E72F647}" presName="composite" presStyleCnt="0"/>
      <dgm:spPr/>
    </dgm:pt>
    <dgm:pt modelId="{796F267B-E662-4089-A3A2-DEB18815C8D3}" type="pres">
      <dgm:prSet presAssocID="{06AE6AE6-5643-4F8A-8D0D-CA154E72F64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52C6EFF-BB0F-44B2-A80F-A73F0294B2ED}" type="pres">
      <dgm:prSet presAssocID="{06AE6AE6-5643-4F8A-8D0D-CA154E72F64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97F1B8B-6DA3-4996-B75D-1EB730A6FE04}" type="presOf" srcId="{0A895490-DF1C-45A0-8183-48DB2D48AE1E}" destId="{F1BB60A2-C21D-4741-9766-5E2219D0BA75}" srcOrd="0" destOrd="0" presId="urn:microsoft.com/office/officeart/2005/8/layout/chevron2"/>
    <dgm:cxn modelId="{C2D642E7-8C57-403D-B255-EF563F81535E}" type="presOf" srcId="{06AE6AE6-5643-4F8A-8D0D-CA154E72F647}" destId="{796F267B-E662-4089-A3A2-DEB18815C8D3}" srcOrd="0" destOrd="0" presId="urn:microsoft.com/office/officeart/2005/8/layout/chevron2"/>
    <dgm:cxn modelId="{0244938B-AE55-4C0E-B483-76A0504C086E}" srcId="{2630A850-4D10-4C68-BE24-5D614693A260}" destId="{C97F4C73-F553-43D9-80AF-D75FE2325C5B}" srcOrd="0" destOrd="0" parTransId="{D2F2175F-2C99-44A6-96C6-A92A9154EE4C}" sibTransId="{F37D5444-6E62-4664-B2DC-F28684A1B780}"/>
    <dgm:cxn modelId="{24BE5107-07B7-493B-A028-B132154A3CDC}" srcId="{2251697E-B854-44B6-AD96-F0ACC7D16563}" destId="{2630A850-4D10-4C68-BE24-5D614693A260}" srcOrd="0" destOrd="0" parTransId="{353A6573-ADD3-4F1E-8F00-6EF3C71D8F3C}" sibTransId="{BC31B831-3B6F-41A8-A510-87CD6399C2E4}"/>
    <dgm:cxn modelId="{950AD21E-7EB5-4786-89A3-035C7CE3C207}" type="presOf" srcId="{E0EA2C62-52DE-4009-ABFA-7AF969739696}" destId="{552C6EFF-BB0F-44B2-A80F-A73F0294B2ED}" srcOrd="0" destOrd="0" presId="urn:microsoft.com/office/officeart/2005/8/layout/chevron2"/>
    <dgm:cxn modelId="{B80CD8B2-7D2C-4DC6-A589-39B3B9D25135}" srcId="{2251697E-B854-44B6-AD96-F0ACC7D16563}" destId="{06AE6AE6-5643-4F8A-8D0D-CA154E72F647}" srcOrd="2" destOrd="0" parTransId="{420EA098-A2DB-4295-82CC-FF5989C50D06}" sibTransId="{F0386533-FD64-44C8-87EF-BC19AFB35890}"/>
    <dgm:cxn modelId="{CEAA0A73-5594-4FB3-AC2E-EDBD25BB88B2}" srcId="{06AE6AE6-5643-4F8A-8D0D-CA154E72F647}" destId="{E0EA2C62-52DE-4009-ABFA-7AF969739696}" srcOrd="0" destOrd="0" parTransId="{A556A534-BEA0-4182-8D4F-EECBE437B3F6}" sibTransId="{A44B7FF6-880D-42B4-815F-F2158D2D64E7}"/>
    <dgm:cxn modelId="{FA323BE5-C656-4D3A-9BF0-DBC895C9EDBB}" type="presOf" srcId="{C97F4C73-F553-43D9-80AF-D75FE2325C5B}" destId="{BD3A2774-59EC-49A8-8F57-F6743D0EF1BA}" srcOrd="0" destOrd="0" presId="urn:microsoft.com/office/officeart/2005/8/layout/chevron2"/>
    <dgm:cxn modelId="{EAC78CA1-1862-453F-ACF8-97F7516EE775}" type="presOf" srcId="{2251697E-B854-44B6-AD96-F0ACC7D16563}" destId="{788E1DE1-C004-4B3D-9B4A-7FF63121996E}" srcOrd="0" destOrd="0" presId="urn:microsoft.com/office/officeart/2005/8/layout/chevron2"/>
    <dgm:cxn modelId="{FBD26A78-784A-40E6-8565-1038F7CDC621}" type="presOf" srcId="{CEC1B639-22E6-4D4E-BB33-2312AB115711}" destId="{0BBC712E-A2C4-440A-A2CF-36B724C6C064}" srcOrd="0" destOrd="0" presId="urn:microsoft.com/office/officeart/2005/8/layout/chevron2"/>
    <dgm:cxn modelId="{5168E059-8E6B-4860-88F5-2AE20EEDDE0E}" type="presOf" srcId="{2630A850-4D10-4C68-BE24-5D614693A260}" destId="{4635948B-AF60-47C1-B67E-6529CB268D5F}" srcOrd="0" destOrd="0" presId="urn:microsoft.com/office/officeart/2005/8/layout/chevron2"/>
    <dgm:cxn modelId="{F0C714E0-593C-44C7-BD33-C745A6DDB303}" srcId="{2251697E-B854-44B6-AD96-F0ACC7D16563}" destId="{CEC1B639-22E6-4D4E-BB33-2312AB115711}" srcOrd="1" destOrd="0" parTransId="{684D1F5B-0CB2-47BE-A64D-1A3E21B34762}" sibTransId="{BA2FCEAC-F8C1-46C4-B8BC-016618EB7CC0}"/>
    <dgm:cxn modelId="{69D077F8-A3AC-45B9-8EC1-FEA0CF206DAB}" srcId="{CEC1B639-22E6-4D4E-BB33-2312AB115711}" destId="{0A895490-DF1C-45A0-8183-48DB2D48AE1E}" srcOrd="0" destOrd="0" parTransId="{B250F9FA-A963-4527-8CB1-81DCECA7F550}" sibTransId="{BFC608C2-C780-443A-956D-359B01B4DB1C}"/>
    <dgm:cxn modelId="{0ECCF07D-3427-4C0E-A469-F4693060B4FE}" type="presParOf" srcId="{788E1DE1-C004-4B3D-9B4A-7FF63121996E}" destId="{B411D10C-4B5D-4130-B438-1D3A93046F0B}" srcOrd="0" destOrd="0" presId="urn:microsoft.com/office/officeart/2005/8/layout/chevron2"/>
    <dgm:cxn modelId="{BDCC0268-7D56-4CD9-BE13-B0443425F6E1}" type="presParOf" srcId="{B411D10C-4B5D-4130-B438-1D3A93046F0B}" destId="{4635948B-AF60-47C1-B67E-6529CB268D5F}" srcOrd="0" destOrd="0" presId="urn:microsoft.com/office/officeart/2005/8/layout/chevron2"/>
    <dgm:cxn modelId="{22FCE466-ED79-45B9-9632-634D6CC3BF2C}" type="presParOf" srcId="{B411D10C-4B5D-4130-B438-1D3A93046F0B}" destId="{BD3A2774-59EC-49A8-8F57-F6743D0EF1BA}" srcOrd="1" destOrd="0" presId="urn:microsoft.com/office/officeart/2005/8/layout/chevron2"/>
    <dgm:cxn modelId="{382AC48E-05EA-4292-B05A-077B8416BCCB}" type="presParOf" srcId="{788E1DE1-C004-4B3D-9B4A-7FF63121996E}" destId="{7D5DD51F-21C2-40CD-87C2-6F8DDFA168BC}" srcOrd="1" destOrd="0" presId="urn:microsoft.com/office/officeart/2005/8/layout/chevron2"/>
    <dgm:cxn modelId="{80C7FF7F-1A14-4E9B-B18F-EE48FF5D6FEB}" type="presParOf" srcId="{788E1DE1-C004-4B3D-9B4A-7FF63121996E}" destId="{B8FCC2F7-F864-4A9A-A21F-0E3D733CAEC1}" srcOrd="2" destOrd="0" presId="urn:microsoft.com/office/officeart/2005/8/layout/chevron2"/>
    <dgm:cxn modelId="{977FE915-7883-4EC8-B116-2A1C4BF6702B}" type="presParOf" srcId="{B8FCC2F7-F864-4A9A-A21F-0E3D733CAEC1}" destId="{0BBC712E-A2C4-440A-A2CF-36B724C6C064}" srcOrd="0" destOrd="0" presId="urn:microsoft.com/office/officeart/2005/8/layout/chevron2"/>
    <dgm:cxn modelId="{13071C33-CC52-48FE-B501-6E060D7C89FC}" type="presParOf" srcId="{B8FCC2F7-F864-4A9A-A21F-0E3D733CAEC1}" destId="{F1BB60A2-C21D-4741-9766-5E2219D0BA75}" srcOrd="1" destOrd="0" presId="urn:microsoft.com/office/officeart/2005/8/layout/chevron2"/>
    <dgm:cxn modelId="{2D6DEAE9-E08C-42E3-9274-7AAF9F9A007B}" type="presParOf" srcId="{788E1DE1-C004-4B3D-9B4A-7FF63121996E}" destId="{0ED55180-C9A0-4982-B5B5-DA8722C21034}" srcOrd="3" destOrd="0" presId="urn:microsoft.com/office/officeart/2005/8/layout/chevron2"/>
    <dgm:cxn modelId="{4056CB6F-57EC-478F-84A7-4984A2C905D7}" type="presParOf" srcId="{788E1DE1-C004-4B3D-9B4A-7FF63121996E}" destId="{41770233-41A3-446E-9BE6-68CEE2853550}" srcOrd="4" destOrd="0" presId="urn:microsoft.com/office/officeart/2005/8/layout/chevron2"/>
    <dgm:cxn modelId="{BBC66DF3-A7AC-4707-8921-A87D49B12D41}" type="presParOf" srcId="{41770233-41A3-446E-9BE6-68CEE2853550}" destId="{796F267B-E662-4089-A3A2-DEB18815C8D3}" srcOrd="0" destOrd="0" presId="urn:microsoft.com/office/officeart/2005/8/layout/chevron2"/>
    <dgm:cxn modelId="{BC069FFF-DA5E-4A0E-8DBA-03A7ADAF1EF7}" type="presParOf" srcId="{41770233-41A3-446E-9BE6-68CEE2853550}" destId="{552C6EFF-BB0F-44B2-A80F-A73F0294B2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0B510F-9714-43AE-AFEA-1310978FDF37}">
      <dsp:nvSpPr>
        <dsp:cNvPr id="0" name=""/>
        <dsp:cNvSpPr/>
      </dsp:nvSpPr>
      <dsp:spPr>
        <a:xfrm>
          <a:off x="692294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82C1C-ECE8-4778-A967-D066A734BB0C}">
      <dsp:nvSpPr>
        <dsp:cNvPr id="0" name=""/>
        <dsp:cNvSpPr/>
      </dsp:nvSpPr>
      <dsp:spPr>
        <a:xfrm>
          <a:off x="5208015" y="824179"/>
          <a:ext cx="481177" cy="481177"/>
        </a:xfrm>
        <a:prstGeom prst="ellips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325A4-4E98-444B-86C8-E8702F5C3D6A}">
      <dsp:nvSpPr>
        <dsp:cNvPr id="0" name=""/>
        <dsp:cNvSpPr/>
      </dsp:nvSpPr>
      <dsp:spPr>
        <a:xfrm>
          <a:off x="576057" y="1800209"/>
          <a:ext cx="6620093" cy="178400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966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latin typeface="Aller" pitchFamily="2" charset="0"/>
            </a:rPr>
            <a:t>FSNLC’s vision is of a connected and empowered community in which people have the opportunity to live fulfilling lives through learning, engagement and participation.</a:t>
          </a:r>
          <a:endParaRPr lang="en-AU" sz="2400" kern="1200" dirty="0">
            <a:latin typeface="Aller" pitchFamily="2" charset="0"/>
          </a:endParaRPr>
        </a:p>
      </dsp:txBody>
      <dsp:txXfrm>
        <a:off x="576057" y="1800209"/>
        <a:ext cx="6620093" cy="17840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5948B-AF60-47C1-B67E-6529CB268D5F}">
      <dsp:nvSpPr>
        <dsp:cNvPr id="0" name=""/>
        <dsp:cNvSpPr/>
      </dsp:nvSpPr>
      <dsp:spPr>
        <a:xfrm rot="5400000">
          <a:off x="-245635" y="245640"/>
          <a:ext cx="1637567" cy="114629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b="1" kern="1200" dirty="0" smtClean="0"/>
            <a:t>LEARN </a:t>
          </a:r>
          <a:endParaRPr lang="en-AU" sz="1700" kern="1200" dirty="0"/>
        </a:p>
      </dsp:txBody>
      <dsp:txXfrm rot="5400000">
        <a:off x="-245635" y="245640"/>
        <a:ext cx="1637567" cy="1146297"/>
      </dsp:txXfrm>
    </dsp:sp>
    <dsp:sp modelId="{BD3A2774-59EC-49A8-8F57-F6743D0EF1BA}">
      <dsp:nvSpPr>
        <dsp:cNvPr id="0" name=""/>
        <dsp:cNvSpPr/>
      </dsp:nvSpPr>
      <dsp:spPr>
        <a:xfrm rot="5400000">
          <a:off x="4222575" y="-3076277"/>
          <a:ext cx="1064418" cy="7216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400" kern="1200" dirty="0" smtClean="0"/>
            <a:t>through quality, affordable needs-based education and training</a:t>
          </a:r>
          <a:endParaRPr lang="en-AU" sz="2400" kern="1200" dirty="0"/>
        </a:p>
      </dsp:txBody>
      <dsp:txXfrm rot="5400000">
        <a:off x="4222575" y="-3076277"/>
        <a:ext cx="1064418" cy="7216974"/>
      </dsp:txXfrm>
    </dsp:sp>
    <dsp:sp modelId="{0BBC712E-A2C4-440A-A2CF-36B724C6C064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3">
                <a:hueOff val="-8413219"/>
                <a:satOff val="-4326"/>
                <a:lumOff val="-1863"/>
                <a:alphaOff val="0"/>
                <a:shade val="51000"/>
                <a:satMod val="130000"/>
              </a:schemeClr>
            </a:gs>
            <a:gs pos="80000">
              <a:schemeClr val="accent3">
                <a:hueOff val="-8413219"/>
                <a:satOff val="-4326"/>
                <a:lumOff val="-1863"/>
                <a:alphaOff val="0"/>
                <a:shade val="93000"/>
                <a:satMod val="130000"/>
              </a:schemeClr>
            </a:gs>
            <a:gs pos="100000">
              <a:schemeClr val="accent3">
                <a:hueOff val="-8413219"/>
                <a:satOff val="-4326"/>
                <a:lumOff val="-18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8413219"/>
              <a:satOff val="-4326"/>
              <a:lumOff val="-18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b="1" kern="1200" dirty="0" smtClean="0"/>
            <a:t>ENGAGE</a:t>
          </a:r>
          <a:endParaRPr lang="en-AU" sz="1700" kern="1200" dirty="0"/>
        </a:p>
      </dsp:txBody>
      <dsp:txXfrm rot="5400000">
        <a:off x="-245635" y="1689832"/>
        <a:ext cx="1637567" cy="1146297"/>
      </dsp:txXfrm>
    </dsp:sp>
    <dsp:sp modelId="{F1BB60A2-C21D-4741-9766-5E2219D0BA75}">
      <dsp:nvSpPr>
        <dsp:cNvPr id="0" name=""/>
        <dsp:cNvSpPr/>
      </dsp:nvSpPr>
      <dsp:spPr>
        <a:xfrm rot="5400000">
          <a:off x="4222575" y="-1632080"/>
          <a:ext cx="1064418" cy="7216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8413219"/>
              <a:satOff val="-4326"/>
              <a:lumOff val="-18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400" kern="1200" dirty="0" smtClean="0"/>
            <a:t>through networks, information sharing and referrals  </a:t>
          </a:r>
          <a:endParaRPr lang="en-AU" sz="2400" kern="1200" dirty="0"/>
        </a:p>
      </dsp:txBody>
      <dsp:txXfrm rot="5400000">
        <a:off x="4222575" y="-1632080"/>
        <a:ext cx="1064418" cy="7216974"/>
      </dsp:txXfrm>
    </dsp:sp>
    <dsp:sp modelId="{796F267B-E662-4089-A3A2-DEB18815C8D3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shade val="51000"/>
                <a:satMod val="130000"/>
              </a:schemeClr>
            </a:gs>
            <a:gs pos="80000">
              <a:schemeClr val="accent3">
                <a:hueOff val="-16826439"/>
                <a:satOff val="-8652"/>
                <a:lumOff val="-3725"/>
                <a:alphaOff val="0"/>
                <a:shade val="93000"/>
                <a:satMod val="13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b="1" kern="1200" dirty="0" smtClean="0"/>
            <a:t>PARTICIPATE</a:t>
          </a:r>
          <a:endParaRPr lang="en-AU" sz="1700" kern="1200" dirty="0"/>
        </a:p>
      </dsp:txBody>
      <dsp:txXfrm rot="5400000">
        <a:off x="-245635" y="3133582"/>
        <a:ext cx="1637567" cy="1146297"/>
      </dsp:txXfrm>
    </dsp:sp>
    <dsp:sp modelId="{552C6EFF-BB0F-44B2-A80F-A73F0294B2ED}">
      <dsp:nvSpPr>
        <dsp:cNvPr id="0" name=""/>
        <dsp:cNvSpPr/>
      </dsp:nvSpPr>
      <dsp:spPr>
        <a:xfrm rot="5400000">
          <a:off x="4222575" y="-188330"/>
          <a:ext cx="1064418" cy="7216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400" kern="1200" dirty="0" smtClean="0"/>
            <a:t>through active involvement in community initiatives and activities</a:t>
          </a:r>
          <a:endParaRPr lang="en-AU" sz="2400" kern="1200" dirty="0"/>
        </a:p>
      </dsp:txBody>
      <dsp:txXfrm rot="5400000">
        <a:off x="4222575" y="-188330"/>
        <a:ext cx="1064418" cy="7216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F0CC-5F82-4A0F-95F7-6CBB6713EDDC}" type="datetimeFigureOut">
              <a:rPr lang="en-AU" smtClean="0"/>
              <a:pPr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DB96-29D4-4EBB-8A8A-3F361C4AD79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snlc_logo_address_1603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4664"/>
            <a:ext cx="4464496" cy="35090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4149080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 smtClean="0"/>
              <a:t>Strategic Plan </a:t>
            </a:r>
          </a:p>
          <a:p>
            <a:pPr algn="ctr"/>
            <a:r>
              <a:rPr lang="en-AU" sz="6000" b="1" dirty="0" smtClean="0"/>
              <a:t>2017 -2019</a:t>
            </a:r>
            <a:endParaRPr lang="en-A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692696"/>
          <a:ext cx="8424936" cy="3642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/>
                <a:gridCol w="1960976"/>
                <a:gridCol w="1888348"/>
                <a:gridCol w="246937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Goals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Outcome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Strategy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Activities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AU" sz="1400" b="1" kern="1200" dirty="0" smtClean="0"/>
                        <a:t>4. Organisational Strength</a:t>
                      </a:r>
                    </a:p>
                    <a:p>
                      <a:r>
                        <a:rPr lang="en-AU" sz="1000" kern="1200" dirty="0" smtClean="0"/>
                        <a:t>FSNLC to be a strong and financially sustainable organisation 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1. Maintain a cohesive and effective Committee of Management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Ensure all members of the Committee of Management are aware of their roles and responsibilities and fulfil these cooperatively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Distribute a comprehensive induction booklet outlining roles and responsibilities.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Regularly review roles and the fulfilment of these as a committee. 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Ensure membership of the committee reflects the Centre’s diversity and that members have the skills necessary to fulfil roles.</a:t>
                      </a:r>
                      <a:endParaRPr lang="en-AU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AU" sz="1000" dirty="0" smtClean="0"/>
                        <a:t>2. Maintain </a:t>
                      </a:r>
                      <a:r>
                        <a:rPr lang="en-AU" sz="1000" dirty="0"/>
                        <a:t>rigorous financial oversight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1000" dirty="0"/>
                        <a:t>Set budgets and oversee </a:t>
                      </a:r>
                      <a:r>
                        <a:rPr lang="en-AU" sz="1000" dirty="0" smtClean="0"/>
                        <a:t>monthly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financial </a:t>
                      </a:r>
                      <a:r>
                        <a:rPr lang="en-AU" sz="1000" dirty="0"/>
                        <a:t>records.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dirty="0"/>
                        <a:t>Set two six monthly budgets and conduct regular finance committee meetings to track income and expenditure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AU" sz="1000" dirty="0" smtClean="0"/>
                        <a:t>3. Seek </a:t>
                      </a:r>
                      <a:r>
                        <a:rPr lang="en-AU" sz="1000" dirty="0"/>
                        <a:t>ongoing and new revenue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AU" sz="1000" dirty="0"/>
                        <a:t>Continue to seek ongoing and one-off grant opportunities and appropriate accreditation for funded programs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dirty="0"/>
                        <a:t>Identify grant seeking opportunities and make timely and comprehensive applications that reflect the goals and outcomes of the Centre.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dirty="0"/>
                        <a:t>Work with state and federal departments to identify appropriate funding opportunities and requirements.</a:t>
                      </a:r>
                      <a:endParaRPr lang="en-A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1663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Strategic Direction</a:t>
            </a:r>
            <a:endParaRPr lang="en-AU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764704"/>
            <a:ext cx="8208912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2400" b="1" dirty="0" smtClean="0"/>
              <a:t>Farnham Street Neighbourhood Learning Centre (FSNLC)  </a:t>
            </a:r>
            <a:r>
              <a:rPr lang="en-AU" b="1" dirty="0" smtClean="0"/>
              <a:t>is an Incorporated Not-for-Profit Community Organisation </a:t>
            </a:r>
          </a:p>
          <a:p>
            <a:pPr algn="ctr"/>
            <a:endParaRPr lang="en-AU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1988840"/>
            <a:ext cx="3960440" cy="16561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dirty="0" smtClean="0"/>
              <a:t>FSNLC recognises the importance of Life-long learning, cultural integration, and social participation as essential components in creating an empowered community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88024" y="1988840"/>
            <a:ext cx="3960440" cy="16561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3663" lvl="0" indent="0" algn="ctr"/>
            <a:r>
              <a:rPr lang="en-AU" b="1" dirty="0" smtClean="0"/>
              <a:t>FSNLC has been delivering education and social support programs to the local population for more than 35 years</a:t>
            </a:r>
            <a:endParaRPr lang="en-AU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39552" y="4077072"/>
            <a:ext cx="3888432" cy="20162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dirty="0" smtClean="0"/>
              <a:t>FSNLC employs a highly competent and committed workforce that engages with community  and works towards its vision of a connected and empowered community</a:t>
            </a:r>
          </a:p>
          <a:p>
            <a:pPr algn="ctr"/>
            <a:endParaRPr lang="en-AU" dirty="0"/>
          </a:p>
        </p:txBody>
      </p:sp>
      <p:sp>
        <p:nvSpPr>
          <p:cNvPr id="10" name="Rounded Rectangle 9"/>
          <p:cNvSpPr/>
          <p:nvPr/>
        </p:nvSpPr>
        <p:spPr>
          <a:xfrm>
            <a:off x="4860032" y="4077072"/>
            <a:ext cx="3888432" cy="20162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dirty="0" smtClean="0"/>
              <a:t>FSNLC serves people from across the Flemington and Moonee Ponds areas and caters for a diverse range of community members including those from different age and cultural groups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Vision</a:t>
            </a:r>
            <a:endParaRPr lang="en-AU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1412776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2606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Mission</a:t>
            </a:r>
            <a:endParaRPr lang="en-A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76470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FSNLC’s mission is to provide the local community with opportunities to</a:t>
            </a:r>
            <a:r>
              <a:rPr lang="en-AU" sz="2800" dirty="0" smtClean="0"/>
              <a:t>: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98984"/>
          </a:xfrm>
        </p:spPr>
        <p:txBody>
          <a:bodyPr>
            <a:noAutofit/>
          </a:bodyPr>
          <a:lstStyle/>
          <a:p>
            <a:r>
              <a:rPr lang="en-AU" sz="2800" b="1" dirty="0"/>
              <a:t>Statement of </a:t>
            </a:r>
            <a:r>
              <a:rPr lang="en-AU" sz="2800" b="1" dirty="0" smtClean="0"/>
              <a:t>Intent</a:t>
            </a:r>
            <a:br>
              <a:rPr lang="en-AU" sz="2800" b="1" dirty="0" smtClean="0"/>
            </a:br>
            <a:r>
              <a:rPr lang="en-AU" sz="2800" b="1" dirty="0"/>
              <a:t> Outcomes and </a:t>
            </a:r>
            <a:r>
              <a:rPr lang="en-AU" sz="2800" b="1" dirty="0" smtClean="0"/>
              <a:t>Goals</a:t>
            </a:r>
            <a:endParaRPr lang="en-AU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251520" y="1052736"/>
            <a:ext cx="87129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1691680" y="1052736"/>
            <a:ext cx="7272808" cy="1595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AU" sz="1300" b="1" i="1" dirty="0" smtClean="0">
                <a:solidFill>
                  <a:schemeClr val="bg1"/>
                </a:solidFill>
                <a:latin typeface="Arial Narrow" pitchFamily="34" charset="0"/>
              </a:rPr>
              <a:t>FSNLC to be a welcoming and high quality learning environment that meets students’ needs and expectations</a:t>
            </a:r>
          </a:p>
          <a:p>
            <a:pPr marL="93663" lvl="0" indent="-93663">
              <a:buFont typeface="Arial" pitchFamily="34" charset="0"/>
              <a:buChar char="•"/>
            </a:pPr>
            <a:r>
              <a:rPr lang="en-AU" sz="1300" b="1" dirty="0" smtClean="0">
                <a:solidFill>
                  <a:schemeClr val="bg1"/>
                </a:solidFill>
                <a:latin typeface="Arial Narrow" pitchFamily="34" charset="0"/>
              </a:rPr>
              <a:t>Deliver high quality education and skills development programs that respond to students’ needs and preferences</a:t>
            </a:r>
          </a:p>
          <a:p>
            <a:pPr marL="93663" lvl="0" indent="-93663">
              <a:buFont typeface="Arial" pitchFamily="34" charset="0"/>
              <a:buChar char="•"/>
            </a:pPr>
            <a:r>
              <a:rPr lang="en-AU" sz="1300" b="1" dirty="0" smtClean="0">
                <a:solidFill>
                  <a:schemeClr val="bg1"/>
                </a:solidFill>
                <a:latin typeface="Arial Narrow" pitchFamily="34" charset="0"/>
              </a:rPr>
              <a:t>Create a friendly, welcoming environment where students feel safe and comfortable</a:t>
            </a:r>
          </a:p>
          <a:p>
            <a:pPr marL="93663" lvl="0" indent="-93663">
              <a:buFont typeface="Arial" pitchFamily="34" charset="0"/>
              <a:buChar char="•"/>
            </a:pPr>
            <a:r>
              <a:rPr lang="en-AU" sz="1300" b="1" dirty="0" smtClean="0">
                <a:solidFill>
                  <a:schemeClr val="bg1"/>
                </a:solidFill>
                <a:latin typeface="Arial Narrow" pitchFamily="34" charset="0"/>
              </a:rPr>
              <a:t>Increase attendance rates and boost participation by 10% over 12 months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en-AU" sz="1300" b="1" dirty="0" smtClean="0">
                <a:solidFill>
                  <a:schemeClr val="bg1"/>
                </a:solidFill>
                <a:latin typeface="Arial Narrow" pitchFamily="34" charset="0"/>
              </a:rPr>
              <a:t>Meet all standards and compliance requirements</a:t>
            </a:r>
          </a:p>
          <a:p>
            <a:endParaRPr lang="en-AU" dirty="0"/>
          </a:p>
        </p:txBody>
      </p:sp>
      <p:sp>
        <p:nvSpPr>
          <p:cNvPr id="20" name="Rounded Rectangle 19"/>
          <p:cNvSpPr/>
          <p:nvPr/>
        </p:nvSpPr>
        <p:spPr>
          <a:xfrm>
            <a:off x="323528" y="1124744"/>
            <a:ext cx="144016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  <a:latin typeface="Arial Narrow" pitchFamily="34" charset="0"/>
              </a:rPr>
              <a:t>Adult Education</a:t>
            </a:r>
            <a:endParaRPr lang="en-AU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1520" y="2492896"/>
            <a:ext cx="87129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ounded Rectangle 21"/>
          <p:cNvSpPr/>
          <p:nvPr/>
        </p:nvSpPr>
        <p:spPr>
          <a:xfrm>
            <a:off x="323528" y="2564904"/>
            <a:ext cx="144016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Social Support</a:t>
            </a:r>
            <a:endParaRPr lang="en-AU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6" y="2700789"/>
            <a:ext cx="7056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1400" b="1" i="1" dirty="0" smtClean="0">
                <a:solidFill>
                  <a:schemeClr val="bg1"/>
                </a:solidFill>
                <a:latin typeface="Arial Narrow" pitchFamily="34" charset="0"/>
              </a:rPr>
              <a:t>Increase the social connection of participants at the centre through organised social activities </a:t>
            </a:r>
            <a:endParaRPr lang="en-AU" sz="1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Provide social activities and programs that promote inclusion, interaction and wellbeing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1520" y="3938865"/>
            <a:ext cx="87849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ounded Rectangle 24"/>
          <p:cNvSpPr/>
          <p:nvPr/>
        </p:nvSpPr>
        <p:spPr>
          <a:xfrm>
            <a:off x="323528" y="4010873"/>
            <a:ext cx="1512168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700" b="1" dirty="0" smtClean="0">
                <a:solidFill>
                  <a:schemeClr val="tx1"/>
                </a:solidFill>
              </a:rPr>
              <a:t>Community Referrals</a:t>
            </a:r>
            <a:endParaRPr lang="en-AU" sz="17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3933056"/>
            <a:ext cx="7056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1400" b="1" i="1" dirty="0" smtClean="0">
                <a:solidFill>
                  <a:schemeClr val="bg1"/>
                </a:solidFill>
              </a:rPr>
              <a:t>FSNLC to be a point of contact for community referrals assisting community members to access local services, programs and networks</a:t>
            </a:r>
            <a:endParaRPr lang="en-AU" sz="1400" b="1" dirty="0" smtClean="0">
              <a:solidFill>
                <a:schemeClr val="bg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Provide up to date information and referrals to students and community members regarding local programs and activities</a:t>
            </a: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Partner with local organisations and stakeholders to share information and coordinate on local </a:t>
            </a:r>
            <a:r>
              <a:rPr lang="en-AU" sz="1400" b="1" dirty="0" smtClean="0">
                <a:solidFill>
                  <a:schemeClr val="bg1"/>
                </a:solidFill>
              </a:rPr>
              <a:t>services and programs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1520" y="5373216"/>
            <a:ext cx="87849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/>
        </p:nvSpPr>
        <p:spPr>
          <a:xfrm>
            <a:off x="323528" y="5445224"/>
            <a:ext cx="1512168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tx1"/>
                </a:solidFill>
                <a:latin typeface="Arial Narrow" pitchFamily="34" charset="0"/>
              </a:rPr>
              <a:t>Organisational Strength</a:t>
            </a:r>
            <a:endParaRPr lang="en-AU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5445224"/>
            <a:ext cx="7272808" cy="148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AU" sz="1300" b="1" i="1" dirty="0" smtClean="0">
                <a:solidFill>
                  <a:schemeClr val="bg1"/>
                </a:solidFill>
                <a:latin typeface="Arial Narrow" pitchFamily="34" charset="0"/>
              </a:rPr>
              <a:t>FSNLC </a:t>
            </a:r>
            <a:r>
              <a:rPr lang="en-AU" sz="1400" b="1" i="1" dirty="0" smtClean="0">
                <a:solidFill>
                  <a:schemeClr val="bg1"/>
                </a:solidFill>
                <a:latin typeface="Arial Narrow" pitchFamily="34" charset="0"/>
              </a:rPr>
              <a:t>to be a strong and financially sustainable organisation </a:t>
            </a:r>
            <a:endParaRPr lang="en-AU" sz="13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Maintain a cohesive and effective Committee of Management</a:t>
            </a: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Maintain rigorous financial oversight</a:t>
            </a:r>
          </a:p>
          <a:p>
            <a:pPr lvl="0">
              <a:buFont typeface="Arial" pitchFamily="34" charset="0"/>
              <a:buChar char="•"/>
            </a:pPr>
            <a:r>
              <a:rPr lang="en-AU" sz="1400" b="1" dirty="0" smtClean="0">
                <a:solidFill>
                  <a:schemeClr val="bg1"/>
                </a:solidFill>
                <a:latin typeface="Arial Narrow" pitchFamily="34" charset="0"/>
              </a:rPr>
              <a:t>Seek ongoing and new revenue</a:t>
            </a:r>
          </a:p>
          <a:p>
            <a:pPr marL="93663" indent="-93663">
              <a:spcBef>
                <a:spcPts val="200"/>
              </a:spcBef>
              <a:buFont typeface="Arial" pitchFamily="34" charset="0"/>
              <a:buChar char="•"/>
            </a:pPr>
            <a:endParaRPr lang="en-AU" sz="13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en-AU" sz="2800" b="1" dirty="0" smtClean="0"/>
              <a:t>Opportunities and Challenges</a:t>
            </a:r>
            <a:endParaRPr lang="en-AU" sz="2800" dirty="0"/>
          </a:p>
        </p:txBody>
      </p:sp>
      <p:sp>
        <p:nvSpPr>
          <p:cNvPr id="8" name="Hexagon 7"/>
          <p:cNvSpPr/>
          <p:nvPr/>
        </p:nvSpPr>
        <p:spPr>
          <a:xfrm>
            <a:off x="611560" y="764704"/>
            <a:ext cx="4536504" cy="3888432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Hexagon 8"/>
          <p:cNvSpPr/>
          <p:nvPr/>
        </p:nvSpPr>
        <p:spPr>
          <a:xfrm>
            <a:off x="4355976" y="2708920"/>
            <a:ext cx="4536504" cy="3888432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8367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</a:rPr>
              <a:t>Opportunities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1196752"/>
            <a:ext cx="3384376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buFont typeface="Arial" pitchFamily="34" charset="0"/>
              <a:buChar char="•"/>
            </a:pPr>
            <a:r>
              <a:rPr lang="en-AU" sz="1200" b="1" dirty="0" smtClean="0">
                <a:solidFill>
                  <a:schemeClr val="bg1"/>
                </a:solidFill>
              </a:rPr>
              <a:t>New funding opportunities, including:</a:t>
            </a:r>
          </a:p>
          <a:p>
            <a:pPr marL="177800" lvl="1" indent="-177800" algn="ctr">
              <a:spcBef>
                <a:spcPts val="300"/>
              </a:spcBef>
              <a:buFont typeface="Wingdings" pitchFamily="2" charset="2"/>
              <a:buChar char="ü"/>
            </a:pPr>
            <a:r>
              <a:rPr lang="en-AU" sz="1200" b="1" dirty="0" smtClean="0">
                <a:solidFill>
                  <a:schemeClr val="bg1"/>
                </a:solidFill>
              </a:rPr>
              <a:t>Corporate grants and sponsorship</a:t>
            </a:r>
          </a:p>
          <a:p>
            <a:pPr marL="177800" lvl="1" indent="-177800" algn="ctr">
              <a:spcBef>
                <a:spcPts val="300"/>
              </a:spcBef>
              <a:buFont typeface="Wingdings" pitchFamily="2" charset="2"/>
              <a:buChar char="ü"/>
            </a:pPr>
            <a:r>
              <a:rPr lang="en-AU" sz="1200" b="1" dirty="0" smtClean="0">
                <a:solidFill>
                  <a:schemeClr val="bg1"/>
                </a:solidFill>
              </a:rPr>
              <a:t>Philanthropic donations (DGR status)</a:t>
            </a:r>
          </a:p>
          <a:p>
            <a:pPr marL="177800" lvl="1" indent="-177800" algn="ctr">
              <a:spcBef>
                <a:spcPts val="300"/>
              </a:spcBef>
              <a:buFont typeface="Wingdings" pitchFamily="2" charset="2"/>
              <a:buChar char="ü"/>
            </a:pPr>
            <a:r>
              <a:rPr lang="en-AU" sz="1200" b="1" dirty="0" smtClean="0">
                <a:solidFill>
                  <a:schemeClr val="bg1"/>
                </a:solidFill>
              </a:rPr>
              <a:t>Government funding (local, federal and state) </a:t>
            </a:r>
          </a:p>
          <a:p>
            <a:pPr marL="177800" lvl="1" indent="-177800" algn="ctr">
              <a:spcBef>
                <a:spcPts val="300"/>
              </a:spcBef>
              <a:buFont typeface="Wingdings" pitchFamily="2" charset="2"/>
              <a:buChar char="ü"/>
            </a:pPr>
            <a:r>
              <a:rPr lang="en-AU" sz="1200" b="1" dirty="0" smtClean="0">
                <a:solidFill>
                  <a:schemeClr val="bg1"/>
                </a:solidFill>
              </a:rPr>
              <a:t>Aged care service delivery</a:t>
            </a:r>
          </a:p>
          <a:p>
            <a:pPr marL="177800" lvl="1" indent="-177800" algn="ctr">
              <a:spcBef>
                <a:spcPts val="300"/>
              </a:spcBef>
              <a:buFont typeface="Wingdings" pitchFamily="2" charset="2"/>
              <a:buChar char="ü"/>
            </a:pPr>
            <a:r>
              <a:rPr lang="en-AU" sz="1200" b="1" dirty="0" smtClean="0">
                <a:solidFill>
                  <a:schemeClr val="bg1"/>
                </a:solidFill>
              </a:rPr>
              <a:t>National Disability Insurance Scheme (NDIS) service delivery</a:t>
            </a:r>
          </a:p>
          <a:p>
            <a:pPr lvl="0" algn="ctr">
              <a:spcBef>
                <a:spcPts val="300"/>
              </a:spcBef>
              <a:buFont typeface="Arial" pitchFamily="34" charset="0"/>
              <a:buChar char="•"/>
            </a:pPr>
            <a:r>
              <a:rPr lang="en-AU" sz="1200" b="1" dirty="0" smtClean="0">
                <a:solidFill>
                  <a:schemeClr val="bg1"/>
                </a:solidFill>
              </a:rPr>
              <a:t>Increase the volunteer workforce</a:t>
            </a:r>
          </a:p>
          <a:p>
            <a:pPr lvl="0" algn="ctr">
              <a:spcBef>
                <a:spcPts val="300"/>
              </a:spcBef>
              <a:buFont typeface="Arial" pitchFamily="34" charset="0"/>
              <a:buChar char="•"/>
            </a:pPr>
            <a:r>
              <a:rPr lang="en-AU" sz="1200" b="1" dirty="0" smtClean="0">
                <a:solidFill>
                  <a:schemeClr val="bg1"/>
                </a:solidFill>
              </a:rPr>
              <a:t>Build on the Centre’s marketing and promotion strategy to build its profile and attract more students</a:t>
            </a:r>
          </a:p>
          <a:p>
            <a:pPr lvl="0" algn="ctr">
              <a:spcBef>
                <a:spcPts val="300"/>
              </a:spcBef>
              <a:buFont typeface="Arial" pitchFamily="34" charset="0"/>
              <a:buChar char="•"/>
            </a:pPr>
            <a:r>
              <a:rPr lang="en-AU" sz="1200" b="1" dirty="0" smtClean="0">
                <a:solidFill>
                  <a:schemeClr val="bg1"/>
                </a:solidFill>
              </a:rPr>
              <a:t>Partner with other organisations to share services and resources – creating efficiencies, economies of scale and reducing costs</a:t>
            </a:r>
          </a:p>
          <a:p>
            <a:pPr algn="ctr">
              <a:spcBef>
                <a:spcPts val="300"/>
              </a:spcBef>
              <a:buFont typeface="Arial" pitchFamily="34" charset="0"/>
              <a:buChar char="•"/>
            </a:pPr>
            <a:r>
              <a:rPr lang="en-AU" sz="1200" b="1" dirty="0" smtClean="0">
                <a:solidFill>
                  <a:schemeClr val="bg1"/>
                </a:solidFill>
              </a:rPr>
              <a:t>Undertaking environmental projects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27809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</a:rPr>
              <a:t>Challenges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4644008" y="3068960"/>
            <a:ext cx="3960440" cy="3240360"/>
          </a:xfrm>
          <a:prstGeom prst="hex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Hexagon 14"/>
          <p:cNvSpPr/>
          <p:nvPr/>
        </p:nvSpPr>
        <p:spPr>
          <a:xfrm>
            <a:off x="4211960" y="3068960"/>
            <a:ext cx="4824536" cy="3744416"/>
          </a:xfrm>
          <a:prstGeom prst="hex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00" b="1" dirty="0" smtClean="0">
                <a:solidFill>
                  <a:schemeClr val="bg1"/>
                </a:solidFill>
              </a:rPr>
              <a:t>Increased competition from private providers who offer similar learning and education courses 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Generating sufficient surplus to secure viability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Small physical space restricts class sizes and rent opportunities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Cost-analysis data on individual programs makes it difficult to analyse and initiate business strategies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Ensuring adequate quality assurance systems to facilitate best-practice management, compliance and auditing 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Increasing administrative demands and requirements from external bodies for greater compliance and accountability placing huge pressure on staff and finances 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Pressure on pre-accredited funding with more organisations giving up their accredited status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Changes in Government policy – implications for training programs, compliance and funding security</a:t>
            </a:r>
          </a:p>
          <a:p>
            <a:pPr lvl="0" algn="ctr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AU" sz="1050" b="1" dirty="0" smtClean="0">
                <a:solidFill>
                  <a:schemeClr val="bg1"/>
                </a:solidFill>
              </a:rPr>
              <a:t>Rules regarding auditing requirement continually increasing resulting in extra work for staff</a:t>
            </a:r>
          </a:p>
          <a:p>
            <a:pPr algn="ctr">
              <a:spcBef>
                <a:spcPts val="200"/>
              </a:spcBef>
              <a:buFont typeface="Wingdings" pitchFamily="2" charset="2"/>
              <a:buChar char="Ø"/>
            </a:pPr>
            <a:endParaRPr lang="en-AU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836712"/>
          <a:ext cx="8640961" cy="4592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5133"/>
                <a:gridCol w="1615133"/>
                <a:gridCol w="1615133"/>
                <a:gridCol w="379556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Goals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Outcome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Strategy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Activities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AU" sz="1100" kern="1200" dirty="0" smtClean="0"/>
                        <a:t>1. </a:t>
                      </a:r>
                      <a:r>
                        <a:rPr lang="en-AU" sz="1400" b="1" kern="1200" dirty="0" smtClean="0"/>
                        <a:t>Adult Education</a:t>
                      </a:r>
                      <a:endParaRPr lang="en-AU" sz="1100" b="1" kern="1200" dirty="0" smtClean="0"/>
                    </a:p>
                    <a:p>
                      <a:r>
                        <a:rPr lang="en-AU" sz="1100" kern="1200" dirty="0" smtClean="0"/>
                        <a:t>FSNLC to be a welcoming and high quality learning environment that meets students’ needs and expectations 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AU" sz="1050" kern="1200" dirty="0" smtClean="0"/>
                        <a:t>Deliver high quality education and skills development programs that respond to students’ needs and preferences</a:t>
                      </a:r>
                      <a:endParaRPr lang="en-A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Employ and maintain highly skilled, accredited teachers to teach classes and provide student support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Develop and maintain appropriate and standardised teacher position descriptions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Conduct annual performance reviews of teachers, drawing on key performance indicators and role expectations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Develop and support professional development plans for teachers to ensure skills are up to date 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kern="1200" dirty="0" smtClean="0"/>
                        <a:t>Teach to the curriculum using best-practice teaching methods</a:t>
                      </a:r>
                      <a:endParaRPr lang="en-AU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50" kern="1200" dirty="0" smtClean="0"/>
                        <a:t>Monitor and engage with appropriate government departments to identify any curriculum changes and ensure compliance with the courses’ requirements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AU" sz="1050" kern="1200" dirty="0" smtClean="0"/>
                        <a:t>Validate and moderate teacher practices to ensure best-practice teaching methods are being used.</a:t>
                      </a:r>
                      <a:endParaRPr lang="en-AU" sz="105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Acquire and maintain in good order the necessary equipment to facilitate and enhance students’ learning experiences, e.g. computers, software, internet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Determine the need for and purchase IT and communication tools (drawing on cost/benefit analysis and within budget) that will support and enhance teaching and learning practices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Conduct an annual audit of IT and communication tools to ensure they are still meeting the needs of students and teachers</a:t>
                      </a:r>
                      <a:endParaRPr lang="en-AU" sz="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kern="1200" dirty="0" smtClean="0"/>
                        <a:t>Remain cognisant of and responsive to students’ and teachers’ needs</a:t>
                      </a:r>
                      <a:endParaRPr lang="en-A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50" kern="1200" dirty="0" smtClean="0"/>
                        <a:t>Conduct six monthly student and staff surveys to gather data around experience, satisfaction, needs and preferences etc.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AU" sz="1050" kern="1200" dirty="0" smtClean="0"/>
                        <a:t>Develop and communicate an action plan that articulates how student and staff needs and preferences will be met by FSNLC, as guided by the survey results</a:t>
                      </a:r>
                      <a:endParaRPr lang="en-AU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Goals, Strategies and Strategic Activities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476672"/>
          <a:ext cx="8496943" cy="575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254"/>
                <a:gridCol w="1348498"/>
                <a:gridCol w="1443463"/>
                <a:gridCol w="34187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Goals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Outcome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Strategy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Activities</a:t>
                      </a:r>
                      <a:endParaRPr lang="en-A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kern="1200" dirty="0" smtClean="0"/>
                        <a:t>2. Create a friendly, welcoming environment where students and teachers feel safe and comfortable</a:t>
                      </a:r>
                      <a:endParaRPr lang="en-AU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kern="1200" dirty="0" smtClean="0"/>
                        <a:t>Ensure the FSNLC buildings are inviting, comfortable and accessible</a:t>
                      </a:r>
                      <a:endParaRPr lang="en-AU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Decorate the interior with warm colour schemes and visibly attractive art/photos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Provide comfortable furniture and décor 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Arrange furniture in a manner that promotes interaction and connectivity 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 Programs that promote Cultural diversity </a:t>
                      </a:r>
                      <a:endParaRPr lang="en-AU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3. Increase attendance rates and boost participation by 10% over 12 months</a:t>
                      </a:r>
                      <a:endParaRPr lang="en-AU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Determine programs that respond to community needs and increases attendance in key courses.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Develop new relationships and alliances with key providers to increase opportunities for local learners.</a:t>
                      </a:r>
                      <a:endParaRPr lang="en-AU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Audit class numbers and determine key areas of community demand.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Actively monitor attendance and contact students with poor attendance to address reasons for disrupted attendance.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Seek out funding options to develop partnerships with local learning providers and disability organisations to improve pathways for learners.</a:t>
                      </a:r>
                      <a:endParaRPr lang="en-AU" sz="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kern="1200" dirty="0" smtClean="0"/>
                        <a:t>4. Meet all standards and compliance requirements</a:t>
                      </a:r>
                      <a:endParaRPr lang="en-AU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Provide security and maintain safety.</a:t>
                      </a:r>
                      <a:endParaRPr lang="en-AU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Ensure outside areas surrounding FSNLC buildings are well lit and safe 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Ensure entrances and exits are easily accessible in cases of emergency and conduct six monthly emergency preparedness training and drills for staff and students. Also nominate a fire safety warden, responsible for the coordination of an emergency fire response.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Provide training to all new staff, and refresher courses for long-term staff, regarding working with potentially violent community members</a:t>
                      </a:r>
                    </a:p>
                    <a:p>
                      <a:pPr lvl="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Maintain OH &amp;S policies and procedures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Ensure staff are familiar with grievance procedures named in the Staff Handbook</a:t>
                      </a:r>
                      <a:endParaRPr lang="en-AU" sz="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404664"/>
          <a:ext cx="8208912" cy="1529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Goals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Outcome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Strategy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Activities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kern="1200" dirty="0" smtClean="0"/>
                        <a:t>2. Social Support</a:t>
                      </a:r>
                    </a:p>
                    <a:p>
                      <a:r>
                        <a:rPr lang="en-AU" sz="1000" kern="1200" dirty="0" smtClean="0"/>
                        <a:t>Increase the social connection of participants at the centre through organised social activities 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/>
                        <a:t>Provide social activities and programs that promote inclusion, interaction and wellbeing</a:t>
                      </a:r>
                    </a:p>
                    <a:p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Strengthen and develop relationships with local organisations, in particular mental health services, to provide a range of programs to promote social inclusion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Run activities in consultation with Centre clients such as:</a:t>
                      </a:r>
                    </a:p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Sewing, Art and Craft, Healthy Cooking, Exercise Groups, Digital Literacy, Gardening, Music Groups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Regular Outings</a:t>
                      </a:r>
                      <a:endParaRPr lang="en-A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204864"/>
          <a:ext cx="8208912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Goals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Outcome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Strategy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/>
                        <a:t>Activities</a:t>
                      </a:r>
                      <a:endParaRPr lang="en-AU" sz="14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AU" sz="1400" b="1" kern="1200" dirty="0" smtClean="0"/>
                        <a:t>3. Community Referrals</a:t>
                      </a:r>
                    </a:p>
                    <a:p>
                      <a:r>
                        <a:rPr lang="en-AU" sz="1000" kern="1200" dirty="0" smtClean="0"/>
                        <a:t>FSNLC to be a point of contact for community referrals assisting community members to access local services, programs and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1. Provide up to date information and referrals to students and community members regarding local programs and activities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Monitor local organisations, networks and service providers of interest to acquire information regarding their services and activities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Compile a list of organisations, service providers or networks that community members would have an interest in or benefit from being engaged with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Sign up to organisational alert services (e.g. website updates, mail lists) in order to be informed about available services and programs of interest</a:t>
                      </a:r>
                      <a:endParaRPr lang="en-AU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2. Partner with local organisations and stakeholders to share information and coordinate on local services and programs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kern="1200" dirty="0" smtClean="0"/>
                        <a:t>Communicate to community members opportunities to engage in external services, programs and networks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Develop and disseminate term newsletter, or use social media, notifying community members of local community engagement opportunities.</a:t>
                      </a:r>
                    </a:p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Add a community engagement page to the FSNLC website to notify community members of such opportunities.</a:t>
                      </a:r>
                    </a:p>
                    <a:p>
                      <a:pPr lvl="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AU" sz="1000" kern="1200" dirty="0" smtClean="0"/>
                        <a:t>Erect and maintain a community notice board in the FSNLC for this purpose.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1544</Words>
  <Application>Microsoft Office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Vision</vt:lpstr>
      <vt:lpstr>Slide 4</vt:lpstr>
      <vt:lpstr>Statement of Intent  Outcomes and Goals</vt:lpstr>
      <vt:lpstr>Opportunities and Challenges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nofa</dc:creator>
  <cp:lastModifiedBy>cathy</cp:lastModifiedBy>
  <cp:revision>39</cp:revision>
  <dcterms:created xsi:type="dcterms:W3CDTF">2017-02-15T02:37:37Z</dcterms:created>
  <dcterms:modified xsi:type="dcterms:W3CDTF">2017-02-16T05:35:04Z</dcterms:modified>
</cp:coreProperties>
</file>